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348" r:id="rId2"/>
    <p:sldId id="647" r:id="rId3"/>
    <p:sldId id="737" r:id="rId4"/>
    <p:sldId id="700" r:id="rId5"/>
    <p:sldId id="738" r:id="rId6"/>
    <p:sldId id="739" r:id="rId7"/>
    <p:sldId id="740" r:id="rId8"/>
    <p:sldId id="679" r:id="rId9"/>
    <p:sldId id="778" r:id="rId10"/>
    <p:sldId id="741" r:id="rId11"/>
    <p:sldId id="658" r:id="rId12"/>
    <p:sldId id="746" r:id="rId13"/>
    <p:sldId id="777" r:id="rId14"/>
    <p:sldId id="727" r:id="rId15"/>
    <p:sldId id="748" r:id="rId16"/>
    <p:sldId id="776" r:id="rId17"/>
    <p:sldId id="754" r:id="rId18"/>
    <p:sldId id="755" r:id="rId19"/>
    <p:sldId id="757" r:id="rId20"/>
    <p:sldId id="761" r:id="rId21"/>
    <p:sldId id="763" r:id="rId22"/>
    <p:sldId id="764" r:id="rId23"/>
    <p:sldId id="765" r:id="rId24"/>
    <p:sldId id="762" r:id="rId25"/>
    <p:sldId id="742" r:id="rId26"/>
    <p:sldId id="780" r:id="rId27"/>
    <p:sldId id="749" r:id="rId28"/>
    <p:sldId id="750" r:id="rId29"/>
    <p:sldId id="751" r:id="rId30"/>
    <p:sldId id="704" r:id="rId31"/>
    <p:sldId id="747" r:id="rId32"/>
    <p:sldId id="779" r:id="rId33"/>
    <p:sldId id="705" r:id="rId34"/>
    <p:sldId id="752" r:id="rId35"/>
    <p:sldId id="753" r:id="rId36"/>
    <p:sldId id="756" r:id="rId37"/>
    <p:sldId id="758" r:id="rId38"/>
    <p:sldId id="759" r:id="rId39"/>
    <p:sldId id="775" r:id="rId40"/>
    <p:sldId id="772" r:id="rId41"/>
    <p:sldId id="760" r:id="rId42"/>
    <p:sldId id="766" r:id="rId43"/>
    <p:sldId id="774" r:id="rId44"/>
    <p:sldId id="773" r:id="rId45"/>
    <p:sldId id="768" r:id="rId46"/>
    <p:sldId id="769" r:id="rId47"/>
    <p:sldId id="770" r:id="rId48"/>
    <p:sldId id="771" r:id="rId49"/>
    <p:sldId id="744" r:id="rId50"/>
    <p:sldId id="603" r:id="rId51"/>
    <p:sldId id="745" r:id="rId52"/>
  </p:sldIdLst>
  <p:sldSz cx="10801350" cy="9001125"/>
  <p:notesSz cx="10021888" cy="6889750"/>
  <p:defaultTextStyle>
    <a:defPPr>
      <a:defRPr lang="es-EC"/>
    </a:defPPr>
    <a:lvl1pPr marL="0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5731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31463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97193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62925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28656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94388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60119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25850" algn="l" defTabSz="1131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36">
          <p15:clr>
            <a:srgbClr val="A4A3A4"/>
          </p15:clr>
        </p15:guide>
        <p15:guide id="4" pos="34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434" autoAdjust="0"/>
  </p:normalViewPr>
  <p:slideViewPr>
    <p:cSldViewPr>
      <p:cViewPr varScale="1">
        <p:scale>
          <a:sx n="57" d="100"/>
          <a:sy n="57" d="100"/>
        </p:scale>
        <p:origin x="1464" y="54"/>
      </p:cViewPr>
      <p:guideLst>
        <p:guide orient="horz" pos="2160"/>
        <p:guide pos="2880"/>
        <p:guide orient="horz" pos="2836"/>
        <p:guide pos="3403"/>
      </p:guideLst>
    </p:cSldViewPr>
  </p:slideViewPr>
  <p:outlineViewPr>
    <p:cViewPr>
      <p:scale>
        <a:sx n="33" d="100"/>
        <a:sy n="33" d="100"/>
      </p:scale>
      <p:origin x="0" y="102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76751" y="1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DEF2F213-6AE9-496A-ACF5-17EE7BB2B986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0644C2C8-4D2D-44F2-A373-EB955CC0F3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1660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76751" y="1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922F8967-00F8-4CBA-8C18-FA21F76A790E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460750" y="515938"/>
            <a:ext cx="3100388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1002189" y="3272631"/>
            <a:ext cx="8017510" cy="310038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C25CD9FA-89E8-4573-91F5-8B229BBA71F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090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5731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31463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97193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62925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28656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94388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60119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25850" algn="l" defTabSz="11314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34113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0152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43630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46570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23070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8143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0425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45704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20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487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21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0187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22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684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23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89866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25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51267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26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44596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45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52472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46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87121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47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63368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48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0773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49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588674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CD9FA-89E8-4573-91F5-8B229BBA71FF}" type="slidenum">
              <a:rPr lang="es-EC" smtClean="0"/>
              <a:t>50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75208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460750" y="515938"/>
            <a:ext cx="3100388" cy="25844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1F5D0-B47E-4CA6-849F-CBE98889778E}" type="slidenum">
              <a:rPr lang="es-EC" smtClean="0"/>
              <a:t>51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6230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4" y="3475434"/>
            <a:ext cx="4219277" cy="55256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811" y="-1212"/>
            <a:ext cx="10804162" cy="900233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965216" y="2271154"/>
            <a:ext cx="6672436" cy="1580653"/>
          </a:xfrm>
        </p:spPr>
        <p:txBody>
          <a:bodyPr bIns="11315" anchor="b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432005" y="3243091"/>
            <a:ext cx="7691274" cy="432152"/>
          </a:xfrm>
        </p:spPr>
        <p:txBody>
          <a:bodyPr tIns="11315">
            <a:normAutofit/>
          </a:bodyPr>
          <a:lstStyle>
            <a:lvl1pPr marL="0" indent="0" algn="l">
              <a:buNone/>
              <a:defRPr kumimoji="0" lang="en-US" sz="1700" b="0" i="0" u="none" strike="noStrike" kern="1200" cap="all" spc="49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56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31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97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62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28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9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60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25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1314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811" y="-1212"/>
            <a:ext cx="10804162" cy="900233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4" y="3475434"/>
            <a:ext cx="4219277" cy="5525692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967916" y="2266345"/>
            <a:ext cx="6675235" cy="1584855"/>
          </a:xfrm>
        </p:spPr>
        <p:txBody>
          <a:bodyPr bIns="11315" anchor="b"/>
          <a:lstStyle>
            <a:lvl1pPr algn="l"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314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436581" y="3239649"/>
            <a:ext cx="7690560" cy="43205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700" b="0" i="0" u="none" strike="noStrike" kern="1200" cap="all" spc="495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56573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3146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9719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629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286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943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6011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52585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1314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2121" y="1440181"/>
            <a:ext cx="3780473" cy="487260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1893" y="1440181"/>
            <a:ext cx="3780473" cy="487260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121" y="1440181"/>
            <a:ext cx="3780473" cy="72009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700" b="0" kern="1200" cap="all" spc="495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565731" indent="0">
              <a:buNone/>
              <a:defRPr sz="2500" b="1"/>
            </a:lvl2pPr>
            <a:lvl3pPr marL="1131463" indent="0">
              <a:buNone/>
              <a:defRPr sz="2200" b="1"/>
            </a:lvl3pPr>
            <a:lvl4pPr marL="1697193" indent="0">
              <a:buNone/>
              <a:defRPr sz="2000" b="1"/>
            </a:lvl4pPr>
            <a:lvl5pPr marL="2262925" indent="0">
              <a:buNone/>
              <a:defRPr sz="2000" b="1"/>
            </a:lvl5pPr>
            <a:lvl6pPr marL="2828656" indent="0">
              <a:buNone/>
              <a:defRPr sz="2000" b="1"/>
            </a:lvl6pPr>
            <a:lvl7pPr marL="3394388" indent="0">
              <a:buNone/>
              <a:defRPr sz="2000" b="1"/>
            </a:lvl7pPr>
            <a:lvl8pPr marL="3960119" indent="0">
              <a:buNone/>
              <a:defRPr sz="2000" b="1"/>
            </a:lvl8pPr>
            <a:lvl9pPr marL="4525850" indent="0">
              <a:buNone/>
              <a:defRPr sz="2000" b="1"/>
            </a:lvl9pPr>
          </a:lstStyle>
          <a:p>
            <a:pPr marL="0" lvl="0" indent="0" algn="l" defTabSz="11314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7621" y="2233675"/>
            <a:ext cx="3780473" cy="408051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1893" y="1440181"/>
            <a:ext cx="3780473" cy="72009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700" b="0" kern="1200" cap="all" spc="495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565731" indent="0">
              <a:buNone/>
              <a:defRPr sz="2500" b="1"/>
            </a:lvl2pPr>
            <a:lvl3pPr marL="1131463" indent="0">
              <a:buNone/>
              <a:defRPr sz="2200" b="1"/>
            </a:lvl3pPr>
            <a:lvl4pPr marL="1697193" indent="0">
              <a:buNone/>
              <a:defRPr sz="2000" b="1"/>
            </a:lvl4pPr>
            <a:lvl5pPr marL="2262925" indent="0">
              <a:buNone/>
              <a:defRPr sz="2000" b="1"/>
            </a:lvl5pPr>
            <a:lvl6pPr marL="2828656" indent="0">
              <a:buNone/>
              <a:defRPr sz="2000" b="1"/>
            </a:lvl6pPr>
            <a:lvl7pPr marL="3394388" indent="0">
              <a:buNone/>
              <a:defRPr sz="2000" b="1"/>
            </a:lvl7pPr>
            <a:lvl8pPr marL="3960119" indent="0">
              <a:buNone/>
              <a:defRPr sz="2000" b="1"/>
            </a:lvl8pPr>
            <a:lvl9pPr marL="4525850" indent="0">
              <a:buNone/>
              <a:defRPr sz="2000" b="1"/>
            </a:lvl9pPr>
          </a:lstStyle>
          <a:p>
            <a:pPr marL="0" lvl="0" indent="0" algn="l" defTabSz="11314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1893" y="2233675"/>
            <a:ext cx="3780473" cy="408051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4" y="3475434"/>
            <a:ext cx="4219277" cy="55256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61885" y="-61881"/>
            <a:ext cx="9001125" cy="9124893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marL="0" algn="ctr" defTabSz="1131463" rtl="0" eaLnBrk="1" latinLnBrk="0" hangingPunct="1"/>
            <a:endParaRPr lang="en-US" sz="22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927200" y="2068637"/>
            <a:ext cx="6156769" cy="1429873"/>
          </a:xfrm>
        </p:spPr>
        <p:txBody>
          <a:bodyPr bIns="0" anchor="b"/>
          <a:lstStyle>
            <a:lvl1pPr algn="l">
              <a:defRPr kumimoji="0" lang="en-US" sz="35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314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0411" y="3437325"/>
            <a:ext cx="4497940" cy="4363652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33208" y="2957570"/>
            <a:ext cx="6845061" cy="818101"/>
          </a:xfrm>
        </p:spPr>
        <p:txBody>
          <a:bodyPr>
            <a:normAutofit/>
          </a:bodyPr>
          <a:lstStyle>
            <a:lvl1pPr marL="0" indent="0">
              <a:buNone/>
              <a:defRPr lang="en-US" sz="17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565731" indent="0">
              <a:buNone/>
              <a:defRPr sz="1500"/>
            </a:lvl2pPr>
            <a:lvl3pPr marL="1131463" indent="0">
              <a:buNone/>
              <a:defRPr sz="1200"/>
            </a:lvl3pPr>
            <a:lvl4pPr marL="1697193" indent="0">
              <a:buNone/>
              <a:defRPr sz="1100"/>
            </a:lvl4pPr>
            <a:lvl5pPr marL="2262925" indent="0">
              <a:buNone/>
              <a:defRPr sz="1100"/>
            </a:lvl5pPr>
            <a:lvl6pPr marL="2828656" indent="0">
              <a:buNone/>
              <a:defRPr sz="1100"/>
            </a:lvl6pPr>
            <a:lvl7pPr marL="3394388" indent="0">
              <a:buNone/>
              <a:defRPr sz="1100"/>
            </a:lvl7pPr>
            <a:lvl8pPr marL="3960119" indent="0">
              <a:buNone/>
              <a:defRPr sz="1100"/>
            </a:lvl8pPr>
            <a:lvl9pPr marL="4525850" indent="0">
              <a:buNone/>
              <a:defRPr sz="1100"/>
            </a:lvl9pPr>
          </a:lstStyle>
          <a:p>
            <a:pPr marL="0" marR="0" lvl="0" indent="0" algn="l" defTabSz="1131463" rtl="0" eaLnBrk="1" fontAlgn="auto" latinLnBrk="0" hangingPunct="1">
              <a:lnSpc>
                <a:spcPct val="100000"/>
              </a:lnSpc>
              <a:spcBef>
                <a:spcPts val="371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396553" y="0"/>
            <a:ext cx="8404801" cy="9001125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226293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4" y="3475434"/>
            <a:ext cx="4219277" cy="55256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" y="6625830"/>
            <a:ext cx="4219277" cy="237529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92853" y="2254223"/>
            <a:ext cx="6480810" cy="1138520"/>
          </a:xfrm>
        </p:spPr>
        <p:txBody>
          <a:bodyPr anchor="b"/>
          <a:lstStyle>
            <a:lvl1pPr algn="l">
              <a:defRPr sz="35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350737" y="2861946"/>
            <a:ext cx="7201544" cy="972121"/>
          </a:xfrm>
        </p:spPr>
        <p:txBody>
          <a:bodyPr/>
          <a:lstStyle>
            <a:lvl1pPr marL="0" indent="0">
              <a:buNone/>
              <a:defRPr sz="1700">
                <a:solidFill>
                  <a:schemeClr val="tx2"/>
                </a:solidFill>
              </a:defRPr>
            </a:lvl1pPr>
            <a:lvl2pPr marL="565731" indent="0">
              <a:buNone/>
              <a:defRPr sz="1500"/>
            </a:lvl2pPr>
            <a:lvl3pPr marL="1131463" indent="0">
              <a:buNone/>
              <a:defRPr sz="1200"/>
            </a:lvl3pPr>
            <a:lvl4pPr marL="1697193" indent="0">
              <a:buNone/>
              <a:defRPr sz="1100"/>
            </a:lvl4pPr>
            <a:lvl5pPr marL="2262925" indent="0">
              <a:buNone/>
              <a:defRPr sz="1100"/>
            </a:lvl5pPr>
            <a:lvl6pPr marL="2828656" indent="0">
              <a:buNone/>
              <a:defRPr sz="1100"/>
            </a:lvl6pPr>
            <a:lvl7pPr marL="3394388" indent="0">
              <a:buNone/>
              <a:defRPr sz="1100"/>
            </a:lvl7pPr>
            <a:lvl8pPr marL="3960119" indent="0">
              <a:buNone/>
              <a:defRPr sz="1100"/>
            </a:lvl8pPr>
            <a:lvl9pPr marL="4525850" indent="0">
              <a:buNone/>
              <a:defRPr sz="1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360464"/>
            <a:ext cx="2430303" cy="614035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69" y="360464"/>
            <a:ext cx="7110888" cy="61403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812" y="6628956"/>
            <a:ext cx="4222091" cy="2372171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811" y="6629822"/>
            <a:ext cx="10804162" cy="237130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2123" y="480060"/>
            <a:ext cx="8884110" cy="720090"/>
          </a:xfrm>
          <a:prstGeom prst="rect">
            <a:avLst/>
          </a:prstGeom>
        </p:spPr>
        <p:txBody>
          <a:bodyPr vert="horz" lIns="113147" tIns="56573" rIns="113147" bIns="56573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123" y="1444576"/>
            <a:ext cx="8884110" cy="4698552"/>
          </a:xfrm>
          <a:prstGeom prst="rect">
            <a:avLst/>
          </a:prstGeom>
        </p:spPr>
        <p:txBody>
          <a:bodyPr vert="horz" lIns="113147" tIns="56573" rIns="113147" bIns="56573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37631" y="7704963"/>
            <a:ext cx="2570721" cy="264034"/>
          </a:xfrm>
          <a:prstGeom prst="rect">
            <a:avLst/>
          </a:prstGeom>
        </p:spPr>
        <p:txBody>
          <a:bodyPr vert="horz" lIns="113147" tIns="56573" rIns="113147" bIns="56573" rtlCol="0" anchor="ctr"/>
          <a:lstStyle>
            <a:lvl1pPr algn="l">
              <a:defRPr sz="1500">
                <a:solidFill>
                  <a:srgbClr val="FFFFFF"/>
                </a:solidFill>
              </a:defRPr>
            </a:lvl1pPr>
          </a:lstStyle>
          <a:p>
            <a:fld id="{DE68F3D1-4790-46D4-B177-35D5A471B660}" type="datetimeFigureOut">
              <a:rPr lang="es-EC" smtClean="0"/>
              <a:t>12/04/2022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064" y="8249223"/>
            <a:ext cx="5580697" cy="360046"/>
          </a:xfrm>
          <a:prstGeom prst="rect">
            <a:avLst/>
          </a:prstGeom>
        </p:spPr>
        <p:txBody>
          <a:bodyPr vert="horz" lIns="113147" tIns="56573" rIns="113147" bIns="56573" rtlCol="0" anchor="ctr"/>
          <a:lstStyle>
            <a:lvl1pPr algn="r">
              <a:defRPr sz="1200" cap="all" spc="247" baseline="0"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23727" y="8099207"/>
            <a:ext cx="594074" cy="660082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11315" tIns="11315" rIns="11315" bIns="11315" rtlCol="0" anchor="ctr">
            <a:norm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E178500-88FB-43C8-8BEF-F45F02218C2E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31463" rtl="0" eaLnBrk="1" latinLnBrk="0" hangingPunct="1">
        <a:spcBef>
          <a:spcPct val="0"/>
        </a:spcBef>
        <a:buNone/>
        <a:defRPr sz="35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4299" indent="-424299" algn="l" defTabSz="1131463" rtl="0" eaLnBrk="1" latinLnBrk="0" hangingPunct="1">
        <a:spcBef>
          <a:spcPts val="99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4978" indent="-214978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97843" indent="-203663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0709" indent="-203663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63575" indent="-214978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357755" indent="-214978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1674565" indent="-203663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1957430" indent="-203663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2217666" indent="-203663" algn="l" defTabSz="1131463" rtl="0" eaLnBrk="1" latinLnBrk="0" hangingPunct="1">
        <a:spcBef>
          <a:spcPts val="371"/>
        </a:spcBef>
        <a:buClr>
          <a:schemeClr val="accent2"/>
        </a:buClr>
        <a:buFont typeface="Wingdings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5731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31463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97193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2925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656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94388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60119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25850" algn="l" defTabSz="1131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7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4091" y="4627205"/>
            <a:ext cx="6840760" cy="1483847"/>
          </a:xfrm>
        </p:spPr>
        <p:txBody>
          <a:bodyPr>
            <a:normAutofit fontScale="90000"/>
          </a:bodyPr>
          <a:lstStyle/>
          <a:p>
            <a:r>
              <a:rPr lang="es-EC" sz="4900" b="1" dirty="0">
                <a:latin typeface="Arial Black" panose="020B0A04020102020204" pitchFamily="34" charset="0"/>
              </a:rPr>
              <a:t>G.A.D.PARROQUIAL  RURAL HONORATO VÁSQUEZ</a:t>
            </a:r>
            <a: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</a:br>
            <a:endParaRPr lang="es-EC" dirty="0"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62643" y="7146857"/>
            <a:ext cx="8931242" cy="1323148"/>
          </a:xfrm>
        </p:spPr>
        <p:txBody>
          <a:bodyPr>
            <a:noAutofit/>
          </a:bodyPr>
          <a:lstStyle/>
          <a:p>
            <a:pPr algn="ctr"/>
            <a:endParaRPr lang="es-EC" sz="3500" b="1" dirty="0">
              <a:solidFill>
                <a:srgbClr val="002060"/>
              </a:solidFill>
            </a:endParaRPr>
          </a:p>
          <a:p>
            <a:pPr algn="ctr"/>
            <a:r>
              <a:rPr lang="es-EC" sz="2200" b="1" dirty="0">
                <a:latin typeface="Algerian" panose="04020705040A02060702" pitchFamily="82" charset="0"/>
              </a:rPr>
              <a:t>SR. Jeferson Mendoza Intriago</a:t>
            </a:r>
            <a:br>
              <a:rPr lang="es-EC" sz="2200" b="1" dirty="0">
                <a:latin typeface="Algerian" panose="04020705040A02060702" pitchFamily="82" charset="0"/>
              </a:rPr>
            </a:br>
            <a:r>
              <a:rPr lang="es-EC" sz="2200" b="1" dirty="0">
                <a:latin typeface="Algerian" panose="04020705040A02060702" pitchFamily="82" charset="0"/>
              </a:rPr>
              <a:t>PRESIDENTE</a:t>
            </a:r>
            <a:br>
              <a:rPr lang="es-EC" sz="2200" b="1" dirty="0">
                <a:latin typeface="Algerian" panose="04020705040A02060702" pitchFamily="82" charset="0"/>
              </a:rPr>
            </a:br>
            <a:r>
              <a:rPr lang="es-EC" sz="2200" b="1" dirty="0">
                <a:latin typeface="Algerian" panose="04020705040A02060702" pitchFamily="82" charset="0"/>
              </a:rPr>
              <a:t>PERÍODO 2019-2023</a:t>
            </a:r>
          </a:p>
          <a:p>
            <a:endParaRPr lang="es-EC" sz="4900" dirty="0"/>
          </a:p>
        </p:txBody>
      </p:sp>
      <p:pic>
        <p:nvPicPr>
          <p:cNvPr id="4" name="Pictur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698" y="5954601"/>
            <a:ext cx="1755643" cy="182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ll\Pictures\bande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95" y="5954601"/>
            <a:ext cx="3184095" cy="17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E:\Desktop\FOTOS PERIODO 2019-2023\FOTOS POSESION\WhatsApp Image 2019-06-07 at 15.27.4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835" y="4304111"/>
            <a:ext cx="2905972" cy="337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512093" y="324098"/>
            <a:ext cx="9600919" cy="1345357"/>
          </a:xfrm>
          <a:prstGeom prst="rect">
            <a:avLst/>
          </a:prstGeom>
          <a:noFill/>
        </p:spPr>
        <p:txBody>
          <a:bodyPr wrap="square" lIns="113147" tIns="56573" rIns="113147" bIns="56573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83 AÑOS DE PARROQUIALIZACIÓN</a:t>
            </a:r>
            <a:endParaRPr lang="es-EC" sz="40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834" y="-35940"/>
            <a:ext cx="3960515" cy="331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6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1118" t="22500" r="21371" b="17500"/>
          <a:stretch/>
        </p:blipFill>
        <p:spPr>
          <a:xfrm>
            <a:off x="-43130" y="-35941"/>
            <a:ext cx="10887610" cy="907300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130" y="-35941"/>
            <a:ext cx="11055382" cy="4824535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16382" y="1570741"/>
            <a:ext cx="9568588" cy="3007351"/>
          </a:xfrm>
          <a:prstGeom prst="rect">
            <a:avLst/>
          </a:prstGeom>
          <a:noFill/>
        </p:spPr>
        <p:txBody>
          <a:bodyPr wrap="square" lIns="113147" tIns="56573" rIns="113147" bIns="56573" rtlCol="0">
            <a:spAutoFit/>
          </a:bodyPr>
          <a:lstStyle/>
          <a:p>
            <a:pPr algn="ctr"/>
            <a:endParaRPr lang="es-EC" sz="5900" b="1" dirty="0" smtClean="0"/>
          </a:p>
          <a:p>
            <a:pPr algn="ctr"/>
            <a:endParaRPr lang="es-EC" sz="6700" b="1" dirty="0"/>
          </a:p>
          <a:p>
            <a:pPr algn="ctr"/>
            <a:endParaRPr lang="es-EC" sz="6200" b="1" i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2304331" y="5292650"/>
            <a:ext cx="6264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>
                <a:solidFill>
                  <a:schemeClr val="bg1"/>
                </a:solidFill>
              </a:rPr>
              <a:t>OBRAS POR ADMINISTRACIÓN DIRECTA</a:t>
            </a:r>
            <a:endParaRPr lang="es-EC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4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0155" y="324098"/>
            <a:ext cx="9649072" cy="7016426"/>
          </a:xfrm>
        </p:spPr>
        <p:txBody>
          <a:bodyPr>
            <a:norm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s-EC" sz="2800" dirty="0" smtClean="0"/>
              <a:t>REPARACIÓN DEL PISO EN LA TERMINAL EN EL PUERTO POZA HONDA </a:t>
            </a:r>
            <a:r>
              <a:rPr lang="es-EC" sz="2800" dirty="0"/>
              <a:t>DE LA PARROQUIA RURAL HONORATO VÁSQUEZ DEL CANTÓN SANTA ANA DE LA PROVINCIA DE </a:t>
            </a:r>
            <a:r>
              <a:rPr lang="es-EC" sz="2800" dirty="0" smtClean="0"/>
              <a:t>MANABÍ</a:t>
            </a:r>
            <a:r>
              <a:rPr lang="es-EC" sz="2800" dirty="0"/>
              <a:t> </a:t>
            </a:r>
            <a:r>
              <a:rPr lang="es-EC" sz="2800" dirty="0" smtClean="0"/>
              <a:t> $ 955,67,00 USD MÁS IVA</a:t>
            </a:r>
            <a:endParaRPr lang="es-EC" sz="2800" dirty="0"/>
          </a:p>
          <a:p>
            <a:pPr marL="571500" lvl="0" indent="-571500" algn="just">
              <a:buFont typeface="Wingdings" panose="05000000000000000000" pitchFamily="2" charset="2"/>
              <a:buChar char="v"/>
            </a:pPr>
            <a:endParaRPr lang="es-EC" sz="2800" dirty="0" smtClean="0"/>
          </a:p>
        </p:txBody>
      </p:sp>
      <p:pic>
        <p:nvPicPr>
          <p:cNvPr id="5" name="Imagen 4" descr="D:\Downloads\WhatsApp Image 2021-03-03 at 09.28.04 (3)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35" y="2479887"/>
            <a:ext cx="6624736" cy="405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D:\Downloads\WhatsApp Image 2021-03-03 at 09.28.06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35" y="5047736"/>
            <a:ext cx="5452112" cy="3845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9917"/>
            <a:ext cx="2952328" cy="24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6139" y="396106"/>
            <a:ext cx="9577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REPARACIÓN DE MIRADOR TURÍSTICO UBICADO EN EL PUERTO FLUVIAL DE POZA HONDA, DE LA PARROQUIA RURAL HONORATO VÁSQUEZ, DEL CANTÓN SANTA ANA DE LA PROVINCIA DE MANABÍ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7347" t="33266" r="41145" b="15547"/>
          <a:stretch/>
        </p:blipFill>
        <p:spPr>
          <a:xfrm>
            <a:off x="2664371" y="1980282"/>
            <a:ext cx="7632848" cy="64087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8795"/>
            <a:ext cx="2664371" cy="240060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0115" y="2412330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$ 3.500,00 USD</a:t>
            </a:r>
          </a:p>
          <a:p>
            <a:r>
              <a:rPr lang="es-ES" b="1" dirty="0" smtClean="0"/>
              <a:t>MÁS IVA.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75607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6139" y="396106"/>
            <a:ext cx="9577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/>
              <a:t>MANTENIMIENTO Y REPARACIÓN DE CANCHA Y CUBIERTA DE LA PARROQUIA  </a:t>
            </a:r>
            <a:endParaRPr lang="es-EC" sz="28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" y="6634269"/>
            <a:ext cx="2664371" cy="23668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1" y="1350213"/>
            <a:ext cx="4383534" cy="523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91" y="1692250"/>
            <a:ext cx="5103614" cy="680481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291251" y="1134769"/>
            <a:ext cx="36459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$ 4.464,21 USD MÁS IVA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70746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89846" y="283636"/>
            <a:ext cx="9577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/>
              <a:t>REALIZACIÓN DE LOS BAÑOS EN LAS COMUNIDADES LA LAGUNA Y MERCEDES#1 EN CONVENIO CON LA COMUNIDAD</a:t>
            </a:r>
            <a:endParaRPr lang="es-EC" sz="28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73" y="1395295"/>
            <a:ext cx="2167738" cy="195313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5" y="4658238"/>
            <a:ext cx="9985148" cy="423481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716837" y="1350213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COMUNIDAD LA LAGUNA</a:t>
            </a:r>
            <a:endParaRPr lang="es-EC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2" y="1350213"/>
            <a:ext cx="5224745" cy="308308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976739" y="2844378"/>
            <a:ext cx="2497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$ 1.022,03 C/U MÁS IVA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185850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6139" y="396106"/>
            <a:ext cx="9577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/>
              <a:t>REALIZACIÓN DE LOS BAÑOS EN LAS COMUNIDADES LA LAGUNA Y MERCEDES#1 EN CONVENIO CON LA COMUNIDAD</a:t>
            </a:r>
            <a:endParaRPr lang="es-EC" sz="28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8795"/>
            <a:ext cx="2664371" cy="240060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268468" y="701505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COMUNIDAD</a:t>
            </a:r>
            <a:r>
              <a:rPr lang="es-ES" b="1" dirty="0" smtClean="0"/>
              <a:t> LAS MERCEDES #1</a:t>
            </a:r>
            <a:endParaRPr lang="es-EC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39" y="1362437"/>
            <a:ext cx="4104456" cy="52263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734" y="1380963"/>
            <a:ext cx="4383534" cy="520783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112643" y="7789098"/>
            <a:ext cx="2497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$ 1.022,03 C/U MÁS IVA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74376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"/>
            <a:ext cx="10801350" cy="675084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304331" y="254402"/>
            <a:ext cx="4896544" cy="196977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C" sz="2000" dirty="0">
                <a:latin typeface="Arial Black" panose="020B0A04020102020204" pitchFamily="34" charset="0"/>
              </a:rPr>
              <a:t>ACTUALIZACIÓN DE SEGUROS DE TODOS LOS BIENES  DE LA INSTITUCIÓN, </a:t>
            </a:r>
            <a:r>
              <a:rPr lang="es-EC" sz="2000" dirty="0" smtClean="0">
                <a:latin typeface="Arial Black" panose="020B0A04020102020204" pitchFamily="34" charset="0"/>
              </a:rPr>
              <a:t>RETROEXCAVADORA</a:t>
            </a:r>
            <a:r>
              <a:rPr lang="es-EC" sz="2000" dirty="0">
                <a:latin typeface="Arial Black" panose="020B0A04020102020204" pitchFamily="34" charset="0"/>
              </a:rPr>
              <a:t>,  VEHÍCULO Y RASTREO </a:t>
            </a:r>
            <a:r>
              <a:rPr lang="es-EC" sz="2000" dirty="0" smtClean="0">
                <a:latin typeface="Arial Black" panose="020B0A04020102020204" pitchFamily="34" charset="0"/>
              </a:rPr>
              <a:t>SATELITAL</a:t>
            </a:r>
            <a:r>
              <a:rPr lang="es-EC" dirty="0">
                <a:latin typeface="Arial Black" panose="020B0A04020102020204" pitchFamily="34" charset="0"/>
              </a:rPr>
              <a:t/>
            </a:r>
            <a:br>
              <a:rPr lang="es-EC" dirty="0">
                <a:latin typeface="Arial Black" panose="020B0A04020102020204" pitchFamily="34" charset="0"/>
              </a:rPr>
            </a:br>
            <a:r>
              <a:rPr lang="es-EC" dirty="0" smtClean="0">
                <a:latin typeface="Arial Black" panose="020B0A04020102020204" pitchFamily="34" charset="0"/>
              </a:rPr>
              <a:t>$ 1.233,27 USD MÁS IVA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0" b="31600"/>
          <a:stretch/>
        </p:blipFill>
        <p:spPr>
          <a:xfrm>
            <a:off x="561841" y="2267173"/>
            <a:ext cx="3902730" cy="31082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1" t="34000" r="35778" b="43600"/>
          <a:stretch/>
        </p:blipFill>
        <p:spPr>
          <a:xfrm>
            <a:off x="-1" y="5680779"/>
            <a:ext cx="4248547" cy="33203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21221" t="33266" r="45019" b="23423"/>
          <a:stretch/>
        </p:blipFill>
        <p:spPr>
          <a:xfrm>
            <a:off x="5264148" y="2504681"/>
            <a:ext cx="4968552" cy="63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9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0" b="31600"/>
          <a:stretch/>
        </p:blipFill>
        <p:spPr>
          <a:xfrm>
            <a:off x="5400675" y="3970469"/>
            <a:ext cx="5054858" cy="481192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1" t="34000" r="35778" b="43600"/>
          <a:stretch/>
        </p:blipFill>
        <p:spPr>
          <a:xfrm>
            <a:off x="261657" y="3970469"/>
            <a:ext cx="4634962" cy="481192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59487" y="1044178"/>
            <a:ext cx="4896544" cy="2123658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C" dirty="0" smtClean="0">
                <a:latin typeface="Arial Black" panose="020B0A04020102020204" pitchFamily="34" charset="0"/>
              </a:rPr>
              <a:t>MANTENIMIENTO PREVENTIVO Y CORRECTIVO DE LA RETROEXCAVADORA Y VEHÍCULO DE LA INSTITUCIÓN</a:t>
            </a:r>
            <a:r>
              <a:rPr lang="es-EC" dirty="0">
                <a:latin typeface="Arial Black" panose="020B0A04020102020204" pitchFamily="34" charset="0"/>
              </a:rPr>
              <a:t/>
            </a:r>
            <a:br>
              <a:rPr lang="es-EC" dirty="0">
                <a:latin typeface="Arial Black" panose="020B0A04020102020204" pitchFamily="34" charset="0"/>
              </a:rPr>
            </a:br>
            <a:r>
              <a:rPr lang="es-EC" dirty="0" smtClean="0">
                <a:latin typeface="Arial Black" panose="020B0A04020102020204" pitchFamily="34" charset="0"/>
              </a:rPr>
              <a:t>$ 21.711,32 USD MÁS IVA</a:t>
            </a:r>
            <a:endParaRPr lang="es-EC" dirty="0"/>
          </a:p>
        </p:txBody>
      </p:sp>
      <p:sp>
        <p:nvSpPr>
          <p:cNvPr id="8" name="Rectángulo 7"/>
          <p:cNvSpPr/>
          <p:nvPr/>
        </p:nvSpPr>
        <p:spPr>
          <a:xfrm>
            <a:off x="5558989" y="1035339"/>
            <a:ext cx="4896544" cy="1785104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es-EC" dirty="0" smtClean="0">
                <a:latin typeface="Arial Black" panose="020B0A04020102020204" pitchFamily="34" charset="0"/>
              </a:rPr>
              <a:t>PAGO DE OPERADOR Y AYUDANTE DE LA RETROEXCAVADORA DE LA INSTITUCIÓN</a:t>
            </a:r>
            <a:r>
              <a:rPr lang="es-EC" dirty="0">
                <a:latin typeface="Arial Black" panose="020B0A04020102020204" pitchFamily="34" charset="0"/>
              </a:rPr>
              <a:t/>
            </a:r>
            <a:br>
              <a:rPr lang="es-EC" dirty="0">
                <a:latin typeface="Arial Black" panose="020B0A04020102020204" pitchFamily="34" charset="0"/>
              </a:rPr>
            </a:br>
            <a:r>
              <a:rPr lang="es-EC" dirty="0" smtClean="0">
                <a:latin typeface="Arial Black" panose="020B0A04020102020204" pitchFamily="34" charset="0"/>
              </a:rPr>
              <a:t>$ 19.086,34 USD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8872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32323" y="4932610"/>
            <a:ext cx="6840760" cy="1483847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>
                <a:latin typeface="Arial Black" panose="020B0A04020102020204" pitchFamily="34" charset="0"/>
              </a:rPr>
              <a:t>EN LO SOCIAL</a:t>
            </a:r>
            <a: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</a:br>
            <a:endParaRPr lang="es-EC" dirty="0"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23" y="-35941"/>
            <a:ext cx="6768827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3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" y="43433"/>
            <a:ext cx="10801350" cy="675084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75914" y="338074"/>
            <a:ext cx="10419183" cy="2268327"/>
          </a:xfrm>
        </p:spPr>
        <p:txBody>
          <a:bodyPr>
            <a:noAutofit/>
          </a:bodyPr>
          <a:lstStyle/>
          <a:p>
            <a:pPr marL="342900" indent="-342900" algn="r">
              <a:buFont typeface="Wingdings" panose="05000000000000000000" pitchFamily="2" charset="2"/>
              <a:buChar char="v"/>
            </a:pPr>
            <a:r>
              <a:rPr lang="es-EC" sz="2200" b="1" i="1" dirty="0"/>
              <a:t>EN LO </a:t>
            </a:r>
            <a:r>
              <a:rPr lang="es-EC" sz="2200" b="1" i="1" dirty="0" smtClean="0"/>
              <a:t>SOCIAL</a:t>
            </a:r>
            <a:r>
              <a:rPr lang="es-EC" sz="2200" b="1" i="1" dirty="0"/>
              <a:t/>
            </a:r>
            <a:br>
              <a:rPr lang="es-EC" sz="2200" b="1" i="1" dirty="0"/>
            </a:br>
            <a:r>
              <a:rPr lang="es-EC" sz="2200" b="1" i="1" dirty="0"/>
              <a:t/>
            </a:r>
            <a:br>
              <a:rPr lang="es-EC" sz="2200" b="1" i="1" dirty="0"/>
            </a:br>
            <a:r>
              <a:rPr lang="es-ES" sz="2400" b="1" dirty="0"/>
              <a:t>Programa de educación familiar y comunitaria para la prevención del uso de alcohol y de drogas con énfasis en Adolescentes de las comunidades Emaús, Tamarindo, San German, Guarumo Abajo y centro de la parroquia Honorato Vásquez del cantón Santa Ana.</a:t>
            </a:r>
            <a:r>
              <a:rPr lang="es-EC" sz="2400" dirty="0"/>
              <a:t/>
            </a:r>
            <a:br>
              <a:rPr lang="es-EC" sz="2400" dirty="0"/>
            </a:br>
            <a:r>
              <a:rPr lang="es-EC" sz="2400" b="1" dirty="0" smtClean="0"/>
              <a:t>$ 6.400,00 USD</a:t>
            </a:r>
            <a:endParaRPr lang="es-EC" sz="2200" b="1" i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0" y="26879"/>
            <a:ext cx="7329795" cy="529749"/>
          </a:xfrm>
          <a:prstGeom prst="rect">
            <a:avLst/>
          </a:prstGeom>
          <a:noFill/>
        </p:spPr>
        <p:txBody>
          <a:bodyPr wrap="square" lIns="113147" tIns="56573" rIns="113147" bIns="56573" rtlCol="0">
            <a:spAutoFit/>
          </a:bodyPr>
          <a:lstStyle/>
          <a:p>
            <a:r>
              <a:rPr lang="es-EC" sz="2700" b="1" dirty="0">
                <a:latin typeface="+mj-lt"/>
              </a:rPr>
              <a:t>ATENCIÓN A GRUPOS PRIORITARIOS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4" y="2844378"/>
            <a:ext cx="7354788" cy="4400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459" y="6300763"/>
            <a:ext cx="5541807" cy="26840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102" y="3844350"/>
            <a:ext cx="2664371" cy="240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5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0801351" cy="675084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9110" y="468673"/>
            <a:ext cx="2376264" cy="2109281"/>
          </a:xfrm>
        </p:spPr>
        <p:txBody>
          <a:bodyPr>
            <a:noAutofit/>
          </a:bodyPr>
          <a:lstStyle/>
          <a:p>
            <a:pPr marL="342900" indent="-342900" algn="r">
              <a:buFont typeface="Wingdings" panose="05000000000000000000" pitchFamily="2" charset="2"/>
              <a:buChar char="v"/>
            </a:pPr>
            <a:r>
              <a:rPr lang="es-EC" sz="2200" b="1" i="1" dirty="0"/>
              <a:t>EN LO SOCIAL</a:t>
            </a:r>
            <a:br>
              <a:rPr lang="es-EC" sz="2200" b="1" i="1" dirty="0"/>
            </a:br>
            <a:r>
              <a:rPr lang="es-EC" sz="2200" b="1" i="1" dirty="0" smtClean="0"/>
              <a:t/>
            </a:r>
            <a:br>
              <a:rPr lang="es-EC" sz="2200" b="1" i="1" dirty="0" smtClean="0"/>
            </a:br>
            <a:r>
              <a:rPr lang="es-EC" sz="2200" b="1" i="1" dirty="0"/>
              <a:t/>
            </a:r>
            <a:br>
              <a:rPr lang="es-EC" sz="2200" b="1" i="1" dirty="0"/>
            </a:br>
            <a:endParaRPr lang="es-EC" sz="2200" b="1" i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64751" y="203799"/>
            <a:ext cx="7329795" cy="529749"/>
          </a:xfrm>
          <a:prstGeom prst="rect">
            <a:avLst/>
          </a:prstGeom>
          <a:noFill/>
        </p:spPr>
        <p:txBody>
          <a:bodyPr wrap="square" lIns="113147" tIns="56573" rIns="113147" bIns="56573" rtlCol="0">
            <a:spAutoFit/>
          </a:bodyPr>
          <a:lstStyle/>
          <a:p>
            <a:r>
              <a:rPr lang="es-EC" sz="2700" b="1" dirty="0">
                <a:latin typeface="+mj-lt"/>
              </a:rPr>
              <a:t>ATENCIÓN A GRUPOS PRIORITARIOS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29890" y="1417331"/>
            <a:ext cx="39026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FORTALECIMIENTO DE HABILIDADES PARA GENERACIÓN DE MEDIOS Y MEJORA DE LA CALIDAD DE VIDA DE LOS GRUPOS DE ATENCIÓN PRIORITARIA DE LA COMUNIDAD EL QUEMADO DE LA PARROQUIA HONORATO </a:t>
            </a:r>
            <a:r>
              <a:rPr lang="es-MX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VÁSQUEZ  $ 17.840,00 USD</a:t>
            </a:r>
            <a:endParaRPr lang="es-EC" sz="2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" y="5272211"/>
            <a:ext cx="6011460" cy="37289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546" y="6602135"/>
            <a:ext cx="2430665" cy="232764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23" y="1417331"/>
            <a:ext cx="6679753" cy="48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0801351" cy="675084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579" y="485744"/>
            <a:ext cx="2376264" cy="2109281"/>
          </a:xfrm>
        </p:spPr>
        <p:txBody>
          <a:bodyPr>
            <a:noAutofit/>
          </a:bodyPr>
          <a:lstStyle/>
          <a:p>
            <a:pPr marL="342900" indent="-342900" algn="r">
              <a:buFont typeface="Wingdings" panose="05000000000000000000" pitchFamily="2" charset="2"/>
              <a:buChar char="v"/>
            </a:pPr>
            <a:r>
              <a:rPr lang="es-EC" sz="2200" b="1" i="1" dirty="0"/>
              <a:t>EN LO SOCIAL</a:t>
            </a:r>
            <a:br>
              <a:rPr lang="es-EC" sz="2200" b="1" i="1" dirty="0"/>
            </a:br>
            <a:r>
              <a:rPr lang="es-EC" sz="2200" b="1" i="1" dirty="0" smtClean="0"/>
              <a:t/>
            </a:r>
            <a:br>
              <a:rPr lang="es-EC" sz="2200" b="1" i="1" dirty="0" smtClean="0"/>
            </a:br>
            <a:r>
              <a:rPr lang="es-EC" sz="2200" b="1" i="1" dirty="0"/>
              <a:t/>
            </a:r>
            <a:br>
              <a:rPr lang="es-EC" sz="2200" b="1" i="1" dirty="0"/>
            </a:br>
            <a:endParaRPr lang="es-EC" sz="2200" b="1" i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464751" y="203799"/>
            <a:ext cx="7329795" cy="529749"/>
          </a:xfrm>
          <a:prstGeom prst="rect">
            <a:avLst/>
          </a:prstGeom>
          <a:noFill/>
        </p:spPr>
        <p:txBody>
          <a:bodyPr wrap="square" lIns="113147" tIns="56573" rIns="113147" bIns="56573" rtlCol="0">
            <a:spAutoFit/>
          </a:bodyPr>
          <a:lstStyle/>
          <a:p>
            <a:r>
              <a:rPr lang="es-EC" sz="2700" b="1" dirty="0">
                <a:latin typeface="+mj-lt"/>
              </a:rPr>
              <a:t>ATENCIÓN A GRUPOS PRIORITARIOS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3" y="5190051"/>
            <a:ext cx="3459434" cy="38284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571" y="768515"/>
            <a:ext cx="5832647" cy="43447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137" y="5113226"/>
            <a:ext cx="6391253" cy="390531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29890" y="1417331"/>
            <a:ext cx="39026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FORTALECIMIENTO DE HABILIDADES PARA GENERACIÓN DE MEDIOS Y MEJORA DE LA CALIDAD DE VIDA DE LOS GRUPOS DE ATENCIÓN PRIORITARIA DE LA COMUNIDAD EL QUEMADO DE LA PARROQUIA HONORATO </a:t>
            </a:r>
            <a:r>
              <a:rPr lang="es-MX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VÁSQUEZ  $ 17.840,00 USD</a:t>
            </a:r>
            <a:endParaRPr lang="es-EC" sz="2400" b="1" dirty="0"/>
          </a:p>
        </p:txBody>
      </p:sp>
    </p:spTree>
    <p:extLst>
      <p:ext uri="{BB962C8B-B14F-4D97-AF65-F5344CB8AC3E}">
        <p14:creationId xmlns:p14="http://schemas.microsoft.com/office/powerpoint/2010/main" val="40471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38030" y="1435524"/>
            <a:ext cx="91090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>
                <a:latin typeface="Arial Black" panose="020B0A04020102020204" pitchFamily="34" charset="0"/>
              </a:rPr>
              <a:t>CONVENIO CON MINTEL VIGENTE PARA LA PRESTACIÓN DE SERVICIOS INFORMÁTICOS Y PLAN DE CAPACITACIÓN PARA LA COMUNIDAD EN GENERAL DE LA PARROQUIA</a:t>
            </a:r>
            <a:r>
              <a:rPr lang="es-EC" b="1" dirty="0" smtClean="0">
                <a:latin typeface="Arial Black" panose="020B0A04020102020204" pitchFamily="34" charset="0"/>
              </a:rPr>
              <a:t>.: EL GAD PARROQUIAL APORTA CON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C" b="1" dirty="0" smtClean="0">
                <a:latin typeface="Arial Black" panose="020B0A04020102020204" pitchFamily="34" charset="0"/>
              </a:rPr>
              <a:t>MATERIALES DE OFICINA.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C" b="1" dirty="0" smtClean="0">
                <a:latin typeface="Arial Black" panose="020B0A04020102020204" pitchFamily="34" charset="0"/>
              </a:rPr>
              <a:t>MATERILES DE ASEO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 smtClean="0">
                <a:latin typeface="Arial Black" panose="020B0A04020102020204" pitchFamily="34" charset="0"/>
              </a:rPr>
              <a:t>MANTENIMIENTO DE MÁQUINAS  </a:t>
            </a:r>
            <a:endParaRPr lang="es-EC" dirty="0">
              <a:latin typeface="Arial Black" panose="020B0A040201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435" y="3930382"/>
            <a:ext cx="5256584" cy="44285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8580"/>
            <a:ext cx="2664371" cy="240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7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39716" y="612130"/>
            <a:ext cx="10245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 Black" panose="020B0A04020102020204" pitchFamily="34" charset="0"/>
              </a:rPr>
              <a:t>COOPERACIÓN CON CNH: ENTREGA DE SILLAS</a:t>
            </a:r>
            <a:endParaRPr lang="es-EC" sz="28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4032"/>
            <a:ext cx="2163365" cy="17151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844" y="1476226"/>
            <a:ext cx="8568952" cy="57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0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63" y="303033"/>
            <a:ext cx="2451397" cy="1943511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60115" y="54308"/>
            <a:ext cx="73448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latin typeface="+mj-lt"/>
              </a:rPr>
              <a:t>CONVENIO CON ADULTOS </a:t>
            </a:r>
            <a:r>
              <a:rPr lang="es-ES" sz="3200" b="1" dirty="0" smtClean="0">
                <a:latin typeface="+mj-lt"/>
              </a:rPr>
              <a:t>MAYORES Y PERSONAS CON DISCAPACIDAD </a:t>
            </a:r>
            <a:r>
              <a:rPr lang="es-ES" sz="3200" b="1" dirty="0">
                <a:latin typeface="+mj-lt"/>
              </a:rPr>
              <a:t>DE LA PARROQUIA PARA USO DE INSTALACIONES DE SEDE CIBV HONORATO VÁSQUEZ</a:t>
            </a:r>
            <a:endParaRPr lang="es-EC" sz="3200" dirty="0">
              <a:latin typeface="+mj-lt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1" y="2988394"/>
            <a:ext cx="5040559" cy="568863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726" y="2971163"/>
            <a:ext cx="5040634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60115" y="324098"/>
            <a:ext cx="102450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 Black" panose="020B0A04020102020204" pitchFamily="34" charset="0"/>
              </a:rPr>
              <a:t>REUNIÓN DE TRABAJO GAD PARROQUIAL – AUTORIDADES Y REPRESENTANTES DE MAQUITA CUSHUNCHIC</a:t>
            </a:r>
            <a:endParaRPr lang="es-EC" sz="28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95" y="1264401"/>
            <a:ext cx="2163365" cy="17151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58" y="2988394"/>
            <a:ext cx="10225137" cy="582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48147" y="324097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 Black" panose="020B0A04020102020204" pitchFamily="34" charset="0"/>
              </a:rPr>
              <a:t>REUNIÓN DE TRABAJO GAD PARROQUIAL – UNESUM</a:t>
            </a:r>
            <a:endParaRPr lang="es-EC" sz="28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76826"/>
            <a:ext cx="2376339" cy="212429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5" y="1764258"/>
            <a:ext cx="5184576" cy="496843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23" y="828154"/>
            <a:ext cx="4824536" cy="78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0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20155" y="1044178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Arial Black" panose="020B0A04020102020204" pitchFamily="34" charset="0"/>
              </a:rPr>
              <a:t>COORDINACIÓN DE TRABAJOS:</a:t>
            </a:r>
          </a:p>
          <a:p>
            <a:r>
              <a:rPr lang="es-ES" sz="2800" b="1" dirty="0" smtClean="0">
                <a:latin typeface="Arial Black" panose="020B0A04020102020204" pitchFamily="34" charset="0"/>
              </a:rPr>
              <a:t>GAD PARROQUIAL – ALCALDÍA Y GOBERNACIÓN DE MANABÍ</a:t>
            </a:r>
            <a:endParaRPr lang="es-EC" sz="2800" dirty="0"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95" y="801151"/>
            <a:ext cx="2163365" cy="17151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0865"/>
            <a:ext cx="5616699" cy="52926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731" y="3060402"/>
            <a:ext cx="4896619" cy="594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6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00275" y="4212530"/>
            <a:ext cx="7920880" cy="1483847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>
                <a:latin typeface="Arial Black" panose="020B0A04020102020204" pitchFamily="34" charset="0"/>
              </a:rPr>
              <a:t>EN LO AMBIENTAL</a:t>
            </a:r>
            <a: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</a:br>
            <a:endParaRPr lang="es-EC" dirty="0"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38" y="-35941"/>
            <a:ext cx="4351412" cy="364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9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9" y="-35941"/>
            <a:ext cx="1548490" cy="129614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76139" y="3885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LIMPIEZA DE LECHUGUINES EN EL EMBALSE POZA HONDA</a:t>
            </a:r>
            <a:endParaRPr lang="es-EC" sz="36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57" y="1582789"/>
            <a:ext cx="5016633" cy="2989781"/>
          </a:xfrm>
          <a:prstGeom prst="rect">
            <a:avLst/>
          </a:prstGeom>
        </p:spPr>
      </p:pic>
      <p:sp>
        <p:nvSpPr>
          <p:cNvPr id="6" name="AutoShape 2" descr="blob:https://web.whatsapp.com/b784185c-f9f0-4146-96b5-15cef0a4b0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731" y="1582789"/>
            <a:ext cx="4680520" cy="340243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57" y="5076627"/>
            <a:ext cx="9721080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4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9" y="-35941"/>
            <a:ext cx="1548490" cy="129614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76139" y="3885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LIMPIEZA DE LECHUGUINES EN EL EMBALSE POZA HONDA</a:t>
            </a:r>
            <a:endParaRPr lang="es-EC" sz="3600" b="1" dirty="0"/>
          </a:p>
        </p:txBody>
      </p:sp>
      <p:sp>
        <p:nvSpPr>
          <p:cNvPr id="6" name="AutoShape 2" descr="blob:https://web.whatsapp.com/b784185c-f9f0-4146-96b5-15cef0a4b0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588901"/>
            <a:ext cx="10585251" cy="735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2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804" y="-35941"/>
            <a:ext cx="1720545" cy="144015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76139" y="3885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LIMPIEZA DE LECHUGUINES EN EL EMBALSE POZA HONDA</a:t>
            </a:r>
            <a:endParaRPr lang="es-EC" sz="3600" b="1" dirty="0"/>
          </a:p>
        </p:txBody>
      </p:sp>
      <p:sp>
        <p:nvSpPr>
          <p:cNvPr id="6" name="AutoShape 2" descr="blob:https://web.whatsapp.com/b784185c-f9f0-4146-96b5-15cef0a4b0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5" y="1908274"/>
            <a:ext cx="10369227" cy="69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2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2123" y="2278015"/>
            <a:ext cx="4998535" cy="51587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05170" y="2294177"/>
            <a:ext cx="4536579" cy="515871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60315" y="646799"/>
            <a:ext cx="6984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b="1" dirty="0" smtClean="0"/>
              <a:t>CONVENIO ENTRE EL GAD PARROQUIAL RURAL HONORATO VÁSQUEZ Y EL G.P.M. PARA CONTINUAR CON LA COLOCACIÓN DE MICROORGANISMOS</a:t>
            </a:r>
            <a:endParaRPr lang="es-EC" sz="2500" b="1" dirty="0"/>
          </a:p>
        </p:txBody>
      </p:sp>
    </p:spTree>
    <p:extLst>
      <p:ext uri="{BB962C8B-B14F-4D97-AF65-F5344CB8AC3E}">
        <p14:creationId xmlns:p14="http://schemas.microsoft.com/office/powerpoint/2010/main" val="360970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32323" y="5076626"/>
            <a:ext cx="6840760" cy="1483847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>
                <a:latin typeface="Arial Black" panose="020B0A04020102020204" pitchFamily="34" charset="0"/>
              </a:rPr>
              <a:t>EN VIALIDAD</a:t>
            </a:r>
            <a: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</a:br>
            <a:endParaRPr lang="es-EC" dirty="0"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79" y="-35941"/>
            <a:ext cx="6264771" cy="446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7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20155" y="554282"/>
            <a:ext cx="7128792" cy="1642024"/>
          </a:xfrm>
        </p:spPr>
        <p:txBody>
          <a:bodyPr>
            <a:normAutofit fontScale="90000"/>
          </a:bodyPr>
          <a:lstStyle/>
          <a:p>
            <a:r>
              <a:rPr lang="es-EC" sz="3300" b="1" dirty="0" smtClean="0">
                <a:latin typeface="Arial Black" panose="020B0A04020102020204" pitchFamily="34" charset="0"/>
              </a:rPr>
              <a:t>GESTIONES REALIZADAS AL G.P.M. PARA LA VÍA SAN FRANCISCO</a:t>
            </a:r>
            <a: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</a:br>
            <a:endParaRPr lang="es-EC" dirty="0"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003" y="-35940"/>
            <a:ext cx="2448347" cy="174477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63537" y="1964972"/>
            <a:ext cx="7920880" cy="11079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CON FECHA 28 DE MAYO DE 2019, SE SOLICITÓ AL G.P.M. 20 KM: HONORATO VÁSQUEZ – PUNTA ALTA – SANTA ROSA – SAN FRANCISCO.</a:t>
            </a:r>
            <a:endParaRPr lang="es-EC" dirty="0"/>
          </a:p>
        </p:txBody>
      </p:sp>
      <p:sp>
        <p:nvSpPr>
          <p:cNvPr id="5" name="CuadroTexto 4"/>
          <p:cNvSpPr txBox="1"/>
          <p:nvPr/>
        </p:nvSpPr>
        <p:spPr>
          <a:xfrm>
            <a:off x="863537" y="4340467"/>
            <a:ext cx="7920880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CON FECHA 18 DE AGOSTO DE 2020, SE SOLICITÓ AL G.P.M. UN EQUIPO DE AFIRMADO PARA LA RECONFORMACIÓN DE CAMINOS, ENTRE LOS CUALES SE SOLICITARON: 10 KM CERRO Y TABALADA DE PUNTA ALTA HASTA SAN FRANCISCO</a:t>
            </a:r>
            <a:endParaRPr lang="es-EC" dirty="0"/>
          </a:p>
        </p:txBody>
      </p:sp>
      <p:sp>
        <p:nvSpPr>
          <p:cNvPr id="6" name="CuadroTexto 5"/>
          <p:cNvSpPr txBox="1"/>
          <p:nvPr/>
        </p:nvSpPr>
        <p:spPr>
          <a:xfrm>
            <a:off x="863537" y="6102125"/>
            <a:ext cx="7920880" cy="11079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CON FECHA 21 DE SEPTIEMBRE DE 2020, SE SOLICITÓ AL G.P.M. EL ASFALTADO DE LA VÍA HONORATO VÁSQUEZ – PUNTA ALTA HASTA LLEGAR A SAN FRANCISCO 5KM.</a:t>
            </a:r>
            <a:endParaRPr lang="es-EC" dirty="0"/>
          </a:p>
        </p:txBody>
      </p:sp>
      <p:sp>
        <p:nvSpPr>
          <p:cNvPr id="7" name="CuadroTexto 6"/>
          <p:cNvSpPr txBox="1"/>
          <p:nvPr/>
        </p:nvSpPr>
        <p:spPr>
          <a:xfrm>
            <a:off x="863537" y="7596906"/>
            <a:ext cx="7920880" cy="110799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CON FECHA 11 DE ABRIL DE 2022, SE SOLICITÓ AL G.P.M. EL EMPEDRADO DE 2.5 KM. DE LA VÍA SAN FRANCISCO, VÍA A LA ESCUELA Y CAPILLA (SECTOR “EL TROPEZÓN)</a:t>
            </a:r>
            <a:endParaRPr lang="es-EC" dirty="0"/>
          </a:p>
        </p:txBody>
      </p:sp>
      <p:sp>
        <p:nvSpPr>
          <p:cNvPr id="9" name="CuadroTexto 8"/>
          <p:cNvSpPr txBox="1"/>
          <p:nvPr/>
        </p:nvSpPr>
        <p:spPr>
          <a:xfrm>
            <a:off x="863537" y="3311335"/>
            <a:ext cx="7920880" cy="76944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CON FECHA 06 DE JUNIO DE 2019, SE SOLICITÓ AL G.P.M. EL MANTENIMIENTO DE LA VÍA PUNTA ALTA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8135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288107" y="252090"/>
            <a:ext cx="8884110" cy="720090"/>
          </a:xfrm>
          <a:prstGeom prst="rect">
            <a:avLst/>
          </a:prstGeom>
        </p:spPr>
        <p:txBody>
          <a:bodyPr/>
          <a:lstStyle>
            <a:lvl1pPr algn="l" defTabSz="1131463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b="1" u="sng" dirty="0" smtClean="0"/>
              <a:t>TRABAJOS REALIZADOS CON LA   RETROEXCAVADORA DEL GAD PARROQUIAL</a:t>
            </a: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23" y="1836266"/>
            <a:ext cx="5175622" cy="69008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60" y="1858433"/>
            <a:ext cx="4887590" cy="68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6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972123" y="480060"/>
            <a:ext cx="8884110" cy="720090"/>
          </a:xfrm>
          <a:prstGeom prst="rect">
            <a:avLst/>
          </a:prstGeom>
        </p:spPr>
        <p:txBody>
          <a:bodyPr/>
          <a:lstStyle>
            <a:lvl1pPr algn="l" defTabSz="1131463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b="1" u="sng" dirty="0" smtClean="0"/>
              <a:t>TRABAJOS REALIZADOS CON LA RETROEXCAVADORA DEL GAD PARROQUIAL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5" y="1836266"/>
            <a:ext cx="4671566" cy="62287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475" y="1836266"/>
            <a:ext cx="4649744" cy="622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972123" y="480060"/>
            <a:ext cx="8884110" cy="720090"/>
          </a:xfrm>
          <a:prstGeom prst="rect">
            <a:avLst/>
          </a:prstGeom>
        </p:spPr>
        <p:txBody>
          <a:bodyPr/>
          <a:lstStyle>
            <a:lvl1pPr algn="l" defTabSz="1131463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b="1" u="sng" dirty="0" smtClean="0"/>
              <a:t>TRABAJOS REALIZADOS CON LA RETROEXCAVADORA DEL GAD PARROQUIAL</a:t>
            </a:r>
            <a:endParaRPr lang="es-EC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5" y="1716823"/>
            <a:ext cx="6192688" cy="72848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1" b="23600"/>
          <a:stretch/>
        </p:blipFill>
        <p:spPr>
          <a:xfrm>
            <a:off x="6919341" y="4716586"/>
            <a:ext cx="3559361" cy="420784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569" y="2094251"/>
            <a:ext cx="2163365" cy="171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5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1224211" y="4356546"/>
            <a:ext cx="8884110" cy="720090"/>
          </a:xfrm>
          <a:prstGeom prst="rect">
            <a:avLst/>
          </a:prstGeom>
        </p:spPr>
        <p:txBody>
          <a:bodyPr/>
          <a:lstStyle>
            <a:lvl1pPr algn="l" defTabSz="1131463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4000" b="1" u="sng" dirty="0" smtClean="0"/>
              <a:t>OBRAS REALIZADAS EN CONVENIO CON EL G.P.M. -  PERÍODO 2021</a:t>
            </a:r>
            <a:endParaRPr lang="es-EC" sz="4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9" y="5229"/>
            <a:ext cx="8902755" cy="380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2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75831" y="540122"/>
            <a:ext cx="10193703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C" sz="2800" b="1" dirty="0" smtClean="0"/>
              <a:t>TRANSPORTACIÓN DE 650 M3 DE MATERIAL DE MEJORAMIENTO TIPO MTOP, PARA EL MANTENIMIENTO DE LA VÍA GUARUMO – TABLADA DE GUARUMO   $ 6.388,20 USD.</a:t>
            </a:r>
            <a:endParaRPr lang="es-EC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3" y="2268314"/>
            <a:ext cx="8568952" cy="62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8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8107" y="972170"/>
            <a:ext cx="6264696" cy="157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C" sz="2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TRABAJOS </a:t>
            </a:r>
            <a:r>
              <a:rPr lang="es-EC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COMUNITARIOS: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C" sz="2800" b="1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COLOCACIÓN DE TUBOS CERRO SAN GABRIEL</a:t>
            </a:r>
            <a:endParaRPr lang="es-EC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2530"/>
            <a:ext cx="10801350" cy="47674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b="33201"/>
          <a:stretch/>
        </p:blipFill>
        <p:spPr>
          <a:xfrm>
            <a:off x="6843488" y="1"/>
            <a:ext cx="3957862" cy="399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4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CERRO PUNTA ALTA – SAN FRANCISCO</a:t>
            </a:r>
            <a:endParaRPr lang="es-EC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16" y="1235147"/>
            <a:ext cx="5063133" cy="752489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699" y="1278003"/>
            <a:ext cx="4993133" cy="747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3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SAN FRANCISCO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3" y="1692250"/>
            <a:ext cx="4866605" cy="64807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731" y="868099"/>
            <a:ext cx="4141924" cy="579270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344891" y="7236866"/>
            <a:ext cx="2701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PUNTA ALTA </a:t>
            </a:r>
            <a:r>
              <a:rPr lang="es-ES" sz="2000" b="1" dirty="0" smtClean="0"/>
              <a:t>(EL DESGRACIADO)</a:t>
            </a:r>
            <a:endParaRPr lang="es-EC" sz="2000" b="1" dirty="0"/>
          </a:p>
        </p:txBody>
      </p:sp>
    </p:spTree>
    <p:extLst>
      <p:ext uri="{BB962C8B-B14F-4D97-AF65-F5344CB8AC3E}">
        <p14:creationId xmlns:p14="http://schemas.microsoft.com/office/powerpoint/2010/main" val="85511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CERRO PUNTA ALTA: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7"/>
          <a:stretch/>
        </p:blipFill>
        <p:spPr>
          <a:xfrm>
            <a:off x="219327" y="2124298"/>
            <a:ext cx="4677291" cy="655272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264539" y="888701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RECONFORMACIÓN DE VÍA Y CUNETAS</a:t>
            </a:r>
            <a:endParaRPr lang="es-EC" sz="2000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8"/>
          <a:stretch/>
        </p:blipFill>
        <p:spPr>
          <a:xfrm>
            <a:off x="5588517" y="2124299"/>
            <a:ext cx="4708702" cy="654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5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COMUNIDAD LA SAIBA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98" y="5063142"/>
            <a:ext cx="6972886" cy="392224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082" y="1179035"/>
            <a:ext cx="6424790" cy="361394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125" y="6177721"/>
            <a:ext cx="3343225" cy="279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47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COMUNIDAD AUREOLES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91" y="6516786"/>
            <a:ext cx="5256659" cy="2459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5" y="468114"/>
            <a:ext cx="4847109" cy="57329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30" y="1548234"/>
            <a:ext cx="5063133" cy="71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1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COMUNIDAD BUENA ESPERANZA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203" y="6516786"/>
            <a:ext cx="2938147" cy="245933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683" y="324098"/>
            <a:ext cx="5031531" cy="61926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" y="1401316"/>
            <a:ext cx="5103539" cy="705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COMUNIDAD BUENA ESPERANZA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043" y="21526"/>
            <a:ext cx="2088307" cy="17479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55" y="1880092"/>
            <a:ext cx="8712968" cy="643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8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COMUNIDAD POZA HONDA - CUYEYES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011" y="24301"/>
            <a:ext cx="2314157" cy="123590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9" y="1402421"/>
            <a:ext cx="8833592" cy="716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/>
              <a:t>COMUNIDAD LA CHONTILLA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63" y="6625400"/>
            <a:ext cx="2808387" cy="235072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46" y="1647538"/>
            <a:ext cx="4536429" cy="645342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707" y="540122"/>
            <a:ext cx="4608512" cy="608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5040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CONVENIO ENTRE G.P.M. – G.A.D. PARROQUIAL Y EL MUNICIPIO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832798" y="180082"/>
            <a:ext cx="4968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COLOCACIÓN DE TUBOS EN LA COMUNIDAD 10 DE AGOSTO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3" y="2268314"/>
            <a:ext cx="10153128" cy="659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3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COORDINACIÓN DE TRABAJOS CON </a:t>
            </a:r>
            <a:r>
              <a:rPr lang="es-ES" sz="3200" b="1" smtClean="0"/>
              <a:t>EL G.P.M. </a:t>
            </a:r>
            <a:r>
              <a:rPr lang="es-ES" sz="3200" b="1" dirty="0" smtClean="0"/>
              <a:t>PARA LA COLOCACIÓN DE PIEDRA COLLERA EN LA COMUNIDAD 10 DE AGOSTO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360" y="1"/>
            <a:ext cx="1902990" cy="140131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47" y="2124298"/>
            <a:ext cx="9577064" cy="659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8107" y="324098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COORDINACIÓN CON EL MUNICIPIO - GESTIÓN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832798" y="180082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ACERAS Y BORDILLOS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47" y="1692251"/>
            <a:ext cx="9433048" cy="684076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064971" y="994237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CALLE COPASO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78856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56259" y="4068514"/>
            <a:ext cx="7920880" cy="1483847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>
                <a:latin typeface="Arial Black" panose="020B0A04020102020204" pitchFamily="34" charset="0"/>
              </a:rPr>
              <a:t>EVENTOS CULTURALES</a:t>
            </a:r>
            <a:endParaRPr lang="es-EC" dirty="0"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38" y="-35941"/>
            <a:ext cx="4351412" cy="364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3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39" y="1653782"/>
            <a:ext cx="2376264" cy="19890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359" y="235393"/>
            <a:ext cx="6624811" cy="403244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4091" y="252090"/>
            <a:ext cx="489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PREGÓN POR LAS PRINCIPALES CALLES DE NUESTRA PARROQUIA</a:t>
            </a:r>
            <a:endParaRPr lang="es-EC" sz="2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2"/>
          <a:stretch/>
        </p:blipFill>
        <p:spPr>
          <a:xfrm>
            <a:off x="144091" y="4500562"/>
            <a:ext cx="10369152" cy="43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0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837" y="-26106"/>
            <a:ext cx="2376264" cy="198902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4091" y="252090"/>
            <a:ext cx="6480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NOCHE CULTURAL Y PROCLAMACIÓN DE REINAS</a:t>
            </a:r>
            <a:endParaRPr lang="es-EC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920" y="5796706"/>
            <a:ext cx="6729767" cy="320441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t="2062" r="5732"/>
          <a:stretch/>
        </p:blipFill>
        <p:spPr>
          <a:xfrm>
            <a:off x="152505" y="1410380"/>
            <a:ext cx="6616321" cy="424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1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91" y="-26105"/>
            <a:ext cx="3483210" cy="177038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4091" y="252090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NOCHE CULTURAL Y PROCLAMACIÓN DE REINAS</a:t>
            </a:r>
            <a:endParaRPr lang="es-EC" sz="36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47" y="1961872"/>
            <a:ext cx="4928320" cy="67151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23" y="1989866"/>
            <a:ext cx="4840013" cy="668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7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64171" y="5580682"/>
            <a:ext cx="7920880" cy="1483847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>
                <a:latin typeface="Arial Black" panose="020B0A04020102020204" pitchFamily="34" charset="0"/>
              </a:rPr>
              <a:t>ASAMBLEAS DE PARTICIPACIÓN CIUDADANA</a:t>
            </a:r>
            <a: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  <a:t/>
            </a:r>
            <a:br>
              <a:rPr lang="es-EC" b="1" dirty="0" smtClean="0">
                <a:solidFill>
                  <a:srgbClr val="002060"/>
                </a:solidFill>
                <a:latin typeface="Algerian" pitchFamily="82" charset="0"/>
              </a:rPr>
            </a:br>
            <a:endParaRPr lang="es-EC" dirty="0"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416" y="0"/>
            <a:ext cx="4351412" cy="364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1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184"/>
            <a:ext cx="10801350" cy="6750844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0" y="586174"/>
            <a:ext cx="10801350" cy="10396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147" tIns="56573" rIns="113147" bIns="56573" rtlCol="0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s-EC" sz="2800" b="1" dirty="0">
                <a:solidFill>
                  <a:schemeClr val="tx1"/>
                </a:solidFill>
              </a:rPr>
              <a:t>ASAMBLEA DE PRESUPUESTO PARTICIPATIVO </a:t>
            </a:r>
            <a:r>
              <a:rPr lang="es-EC" sz="2800" b="1" dirty="0" smtClean="0">
                <a:solidFill>
                  <a:schemeClr val="tx1"/>
                </a:solidFill>
              </a:rPr>
              <a:t> PARA EL PERÍODO 2022 PARA LA PRIORIZACIÓN DEL PLAN ANUAL DE INVERSIÓN (P.A.I.) ;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s-EC" sz="2800" b="1" dirty="0" smtClean="0">
                <a:solidFill>
                  <a:schemeClr val="tx1"/>
                </a:solidFill>
              </a:rPr>
              <a:t>ASAMBLEA DE RENDICIÓN DE CUENTAS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chemeClr val="tx1"/>
                </a:solidFill>
              </a:rPr>
              <a:t>SESIÓN SOLEMNE PARROQUIAL</a:t>
            </a:r>
            <a:endParaRPr lang="es-EC" sz="2800" b="1" dirty="0">
              <a:solidFill>
                <a:schemeClr val="tx1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32" y="6588794"/>
            <a:ext cx="1432635" cy="26778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03" y="2243147"/>
            <a:ext cx="8427463" cy="657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0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16299" y="6732810"/>
            <a:ext cx="8640960" cy="1483847"/>
          </a:xfrm>
        </p:spPr>
        <p:txBody>
          <a:bodyPr>
            <a:normAutofit fontScale="90000"/>
          </a:bodyPr>
          <a:lstStyle/>
          <a:p>
            <a:r>
              <a:rPr lang="es-EC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¡¡GRACIAS POR SU ATENCIÓN!!</a:t>
            </a:r>
            <a:endParaRPr lang="es-EC" dirty="0">
              <a:solidFill>
                <a:schemeClr val="bg1"/>
              </a:solidFill>
              <a:latin typeface="Algerian" pitchFamily="8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41"/>
            <a:ext cx="10801350" cy="61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6783</TotalTime>
  <Words>832</Words>
  <Application>Microsoft Office PowerPoint</Application>
  <PresentationFormat>Personalizado</PresentationFormat>
  <Paragraphs>106</Paragraphs>
  <Slides>51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63" baseType="lpstr">
      <vt:lpstr>Algerian</vt:lpstr>
      <vt:lpstr>Arial</vt:lpstr>
      <vt:lpstr>Arial Black</vt:lpstr>
      <vt:lpstr>Calibri</vt:lpstr>
      <vt:lpstr>Cambria</vt:lpstr>
      <vt:lpstr>Franklin Gothic Book</vt:lpstr>
      <vt:lpstr>Franklin Gothic Medium</vt:lpstr>
      <vt:lpstr>Symbol</vt:lpstr>
      <vt:lpstr>Times New Roman</vt:lpstr>
      <vt:lpstr>Tunga</vt:lpstr>
      <vt:lpstr>Wingdings</vt:lpstr>
      <vt:lpstr>Ángulos</vt:lpstr>
      <vt:lpstr>G.A.D.PARROQUIAL  RURAL HONORATO VÁSQUEZ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 LO SOCIAL </vt:lpstr>
      <vt:lpstr>EN LO SOCIAL  Programa de educación familiar y comunitaria para la prevención del uso de alcohol y de drogas con énfasis en Adolescentes de las comunidades Emaús, Tamarindo, San German, Guarumo Abajo y centro de la parroquia Honorato Vásquez del cantón Santa Ana. $ 6.400,00 USD</vt:lpstr>
      <vt:lpstr>EN LO SOCIAL   </vt:lpstr>
      <vt:lpstr>EN LO SOCIAL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 LO AMBIENTAL </vt:lpstr>
      <vt:lpstr>Presentación de PowerPoint</vt:lpstr>
      <vt:lpstr>Presentación de PowerPoint</vt:lpstr>
      <vt:lpstr>Presentación de PowerPoint</vt:lpstr>
      <vt:lpstr>Presentación de PowerPoint</vt:lpstr>
      <vt:lpstr>EN VIALIDAD </vt:lpstr>
      <vt:lpstr>GESTIONES REALIZADAS AL G.P.M. PARA LA VÍA SAN FRANCISCO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CERRO PUNTA ALTA – SAN FRANCISCO</vt:lpstr>
      <vt:lpstr>SAN FRANCISCO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EVENTOS CULTURALES</vt:lpstr>
      <vt:lpstr>Presentación de PowerPoint</vt:lpstr>
      <vt:lpstr>Presentación de PowerPoint</vt:lpstr>
      <vt:lpstr>Presentación de PowerPoint</vt:lpstr>
      <vt:lpstr>ASAMBLEAS DE PARTICIPACIÓN CIUDADANA </vt:lpstr>
      <vt:lpstr>Presentación de PowerPoint</vt:lpstr>
      <vt:lpstr>¡¡GRACIAS POR SU ATENCIÓN!!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ContableHonorato</cp:lastModifiedBy>
  <cp:revision>558</cp:revision>
  <cp:lastPrinted>2022-04-12T19:02:48Z</cp:lastPrinted>
  <dcterms:created xsi:type="dcterms:W3CDTF">2017-11-01T13:43:01Z</dcterms:created>
  <dcterms:modified xsi:type="dcterms:W3CDTF">2022-04-12T19:05:39Z</dcterms:modified>
</cp:coreProperties>
</file>